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71" r:id="rId5"/>
    <p:sldId id="268" r:id="rId6"/>
    <p:sldId id="262" r:id="rId7"/>
    <p:sldId id="266" r:id="rId8"/>
    <p:sldId id="264" r:id="rId9"/>
    <p:sldId id="265" r:id="rId10"/>
    <p:sldId id="270" r:id="rId11"/>
    <p:sldId id="272" r:id="rId12"/>
    <p:sldId id="273" r:id="rId13"/>
    <p:sldId id="258" r:id="rId14"/>
    <p:sldId id="274" r:id="rId15"/>
    <p:sldId id="26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95A3FE-90DE-214E-97F9-9B8FBFE41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8A9B81-914A-184F-88BE-3B5E0B3DF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0C5FF0-B9BA-B741-AB72-4E2DB253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02C2EB-14AF-9B4B-8FAC-C4FB2D1D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AD819B-9917-064A-9E77-F5DEA0B2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7333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68F9E-98B4-7C44-98EB-76A2DB16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059F33F-8F4F-D148-974E-778DA9455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D8037B-FA68-A84A-AFE2-AB3686A0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CA888B-DB59-4C4C-9D41-82095D1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00D65E-44D4-354E-BE13-42431213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769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DFE6889-9258-924F-A64A-31C0093EC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897E98-B981-4740-BD8E-67BFF0DEC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27768F-8275-A742-BB9F-F6D69F16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5BC5F7-F137-924F-B96A-71AD37F3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A0C889-0C75-3F48-9358-38CC3745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2520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4B6FC9-C48C-3A47-AE21-02EE273F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5779F5-D36C-A244-AEEB-7DD7E7668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8A76DA-C99F-924B-A489-05492F06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F63261-40C1-0C4B-9CDE-B1A03EC62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C462D6F-8839-BA4E-8678-CA890259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91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EE83DD-0506-E548-8B5E-28C45EE6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E978D4-79D3-5541-8B6E-C0AD9F7D6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B88776-2B76-6E4D-86F0-43E535A3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8AEB78-E5BA-8644-A3D0-51E9D76A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715AF6-6C75-2F4B-A98D-5CCC948A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617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E4390-2A21-5049-BC01-2FE4304F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95FD7-71DE-9846-A436-26902BC94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A6A1B4-CBC3-F34B-92D6-E1EE4905B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8363FC8-0580-5A42-B940-C2C74539E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D85EFE-1B31-4741-8864-3C68D46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9E93F2-25F3-AF40-AEC0-87A77C35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7779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C0888F-25C9-1F4A-A95A-D9162362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5F010F-D3D4-B343-AC2F-A13B30019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32AB7A9-5C65-A142-9349-4EE90DD4A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0D4AAF0-B852-F148-B429-330E5951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7528066-53E7-4D42-924C-0E40A7BAE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E88F12D-819C-D54B-9CD7-FD98B20D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4EA7A84-D8F6-B247-A89C-E1227275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FD27BD5-6770-284E-A5DD-707FDCCE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8579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4B766-6486-3145-9F3C-E7AC5E2A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CD46F2-3050-5849-9FBA-78833822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2E124F8-7A6D-E340-A9D6-1DCFE292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0EE635F-2EBB-5F48-A66E-E2B33341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401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B00A0C-5F7D-914D-A22D-75A4921E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423235-3BF5-4F44-9C61-964C9B53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1B854-A735-3B47-A492-169946D7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358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E98F8-FEBE-0A43-99E9-A0C4FCB3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9C77AE-1D4D-4A41-9606-F3BCD6721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5A5660-378F-1F4E-9D74-FB4316822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0C0C36-22C0-704D-B026-0739611B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65C7B6C-0DD0-D64A-96E1-42E90701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A51C2-4668-DD49-AE3F-07BB245B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227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DF90D-AB4C-6849-A75C-CFA81450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2D6A142-929E-7046-B1AC-357540E6B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07ED19-E084-4245-81AF-2C7C6F0B4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DA0E706-8884-A942-A170-0284D97E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2C8B55-BE33-4846-9729-8AB8277F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440DB4-D67D-FA49-B753-8F0DB4CE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071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93C7A3-9DA9-1C41-B021-5D52F05B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25F477-4C05-AB48-BFA1-07629F5FF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7679C2-07EA-2E41-85FD-7BC63B112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3A4B7-A105-6248-94DE-FE471B6D3EEF}" type="datetimeFigureOut">
              <a:rPr kumimoji="1" lang="zh-TW" altLang="en-US" smtClean="0"/>
              <a:t>2020/4/25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F511DB-E3D1-0241-8989-F936440B9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D11A99-1189-FB49-A4C7-3265B8851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55B2A-4E65-814C-B3C4-C0DE5185E80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400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64B76-5189-C544-97D0-02902EBF3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Team Old Iron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54C361-C841-2D4A-AA46-50909DAAB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332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6F51AA-7512-3D49-B437-D02FBEDA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Can We Improve?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F1C81F-B70A-AD46-BBBC-11AA8D766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31778" cy="4351338"/>
          </a:xfrm>
        </p:spPr>
        <p:txBody>
          <a:bodyPr/>
          <a:lstStyle/>
          <a:p>
            <a:r>
              <a:rPr kumimoji="1" lang="en-US" altLang="zh-TW" dirty="0"/>
              <a:t>Previous works -&gt; </a:t>
            </a:r>
            <a:r>
              <a:rPr kumimoji="1" lang="en-US" altLang="zh-TW" b="1" dirty="0"/>
              <a:t>Same amount of random walk sampling resource for each node</a:t>
            </a:r>
          </a:p>
          <a:p>
            <a:r>
              <a:rPr kumimoji="1" lang="en-US" altLang="zh-TW" dirty="0"/>
              <a:t>Negative Impact:</a:t>
            </a:r>
          </a:p>
          <a:p>
            <a:pPr lvl="1"/>
            <a:r>
              <a:rPr kumimoji="1" lang="en-US" altLang="zh-TW" dirty="0"/>
              <a:t>Duplicate sampling for nodes that are not important</a:t>
            </a:r>
          </a:p>
          <a:p>
            <a:pPr lvl="1"/>
            <a:r>
              <a:rPr kumimoji="1" lang="en-US" altLang="zh-TW" dirty="0"/>
              <a:t>Less sampling for important nodes</a:t>
            </a:r>
          </a:p>
          <a:p>
            <a:pPr lvl="1"/>
            <a:r>
              <a:rPr kumimoji="1" lang="en-US" altLang="zh-TW" b="1" dirty="0">
                <a:solidFill>
                  <a:srgbClr val="FF0000"/>
                </a:solidFill>
              </a:rPr>
              <a:t>Bad training data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BCC05D-0DFB-BE46-9615-D3D7AE07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94" y="2388251"/>
            <a:ext cx="5809875" cy="322608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9C537CB1-7B1E-E14C-82EB-D121B966140D}"/>
              </a:ext>
            </a:extLst>
          </p:cNvPr>
          <p:cNvSpPr/>
          <p:nvPr/>
        </p:nvSpPr>
        <p:spPr>
          <a:xfrm>
            <a:off x="7890552" y="3873358"/>
            <a:ext cx="1027416" cy="1058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82E53FD-0CDE-7443-B363-4B9F3C202E0F}"/>
              </a:ext>
            </a:extLst>
          </p:cNvPr>
          <p:cNvSpPr/>
          <p:nvPr/>
        </p:nvSpPr>
        <p:spPr>
          <a:xfrm>
            <a:off x="6291494" y="3429000"/>
            <a:ext cx="390418" cy="3270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91228E9-9D8D-1147-B5D0-A06DDAB8F561}"/>
              </a:ext>
            </a:extLst>
          </p:cNvPr>
          <p:cNvCxnSpPr>
            <a:cxnSpLocks/>
          </p:cNvCxnSpPr>
          <p:nvPr/>
        </p:nvCxnSpPr>
        <p:spPr>
          <a:xfrm flipH="1">
            <a:off x="6572606" y="2951878"/>
            <a:ext cx="174661" cy="391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B63A362-D956-7140-BE17-D3202060AD06}"/>
              </a:ext>
            </a:extLst>
          </p:cNvPr>
          <p:cNvCxnSpPr>
            <a:cxnSpLocks/>
          </p:cNvCxnSpPr>
          <p:nvPr/>
        </p:nvCxnSpPr>
        <p:spPr>
          <a:xfrm>
            <a:off x="7993294" y="3429000"/>
            <a:ext cx="205483" cy="417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9E232A-3252-4745-8097-C13FB4815169}"/>
              </a:ext>
            </a:extLst>
          </p:cNvPr>
          <p:cNvSpPr txBox="1"/>
          <p:nvPr/>
        </p:nvSpPr>
        <p:spPr>
          <a:xfrm>
            <a:off x="6876820" y="2723960"/>
            <a:ext cx="15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Same resource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5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94548-A75F-6340-8660-8644FE38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Algorithm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15D217-3023-2F41-96ED-E4E1CBE86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Reallocation on sampling resource</a:t>
            </a:r>
          </a:p>
          <a:p>
            <a:r>
              <a:rPr kumimoji="1" lang="en-US" altLang="zh-TW" dirty="0"/>
              <a:t>Precompute the </a:t>
            </a:r>
            <a:r>
              <a:rPr kumimoji="1" lang="en-US" altLang="zh-TW" dirty="0">
                <a:solidFill>
                  <a:srgbClr val="FF0000"/>
                </a:solidFill>
              </a:rPr>
              <a:t>eigenvector centrality </a:t>
            </a:r>
            <a:r>
              <a:rPr kumimoji="1" lang="en-US" altLang="zh-TW" dirty="0"/>
              <a:t>of each node</a:t>
            </a:r>
          </a:p>
          <a:p>
            <a:r>
              <a:rPr kumimoji="1" lang="en-US" altLang="zh-TW" dirty="0"/>
              <a:t>Assign sampling resource according to nodes’ importance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9EB4CF-FDBC-2B4D-8796-E4C63D14A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86" y="3429000"/>
            <a:ext cx="5809875" cy="3226086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D9997BD1-ABC0-0D49-9141-5F8EA73A7A0A}"/>
              </a:ext>
            </a:extLst>
          </p:cNvPr>
          <p:cNvSpPr/>
          <p:nvPr/>
        </p:nvSpPr>
        <p:spPr>
          <a:xfrm>
            <a:off x="5170344" y="4914107"/>
            <a:ext cx="1027416" cy="1058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CAFDFF9-6239-774E-9D0D-511EE633AC58}"/>
              </a:ext>
            </a:extLst>
          </p:cNvPr>
          <p:cNvSpPr/>
          <p:nvPr/>
        </p:nvSpPr>
        <p:spPr>
          <a:xfrm>
            <a:off x="3571286" y="4469749"/>
            <a:ext cx="390418" cy="3270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D1C4F69-CBF8-E54C-BE92-4655ED77DC2D}"/>
              </a:ext>
            </a:extLst>
          </p:cNvPr>
          <p:cNvCxnSpPr>
            <a:cxnSpLocks/>
          </p:cNvCxnSpPr>
          <p:nvPr/>
        </p:nvCxnSpPr>
        <p:spPr>
          <a:xfrm flipH="1">
            <a:off x="3852398" y="3992627"/>
            <a:ext cx="174661" cy="391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503812AD-E332-EE4A-AA3D-F23BA9590837}"/>
              </a:ext>
            </a:extLst>
          </p:cNvPr>
          <p:cNvCxnSpPr>
            <a:cxnSpLocks/>
          </p:cNvCxnSpPr>
          <p:nvPr/>
        </p:nvCxnSpPr>
        <p:spPr>
          <a:xfrm>
            <a:off x="5273086" y="4469749"/>
            <a:ext cx="205483" cy="4172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D42BD76-8F87-4846-884B-1BE198A53235}"/>
              </a:ext>
            </a:extLst>
          </p:cNvPr>
          <p:cNvSpPr txBox="1"/>
          <p:nvPr/>
        </p:nvSpPr>
        <p:spPr>
          <a:xfrm>
            <a:off x="3233925" y="3514504"/>
            <a:ext cx="145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Less resource</a:t>
            </a:r>
            <a:endParaRPr kumimoji="1"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E50507-2572-614B-B430-4C682FAD578B}"/>
              </a:ext>
            </a:extLst>
          </p:cNvPr>
          <p:cNvSpPr txBox="1"/>
          <p:nvPr/>
        </p:nvSpPr>
        <p:spPr>
          <a:xfrm>
            <a:off x="4750357" y="4003770"/>
            <a:ext cx="158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More resource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3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D7EDA-8F22-3649-B2F4-AD53BD0E0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Benefits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17833A-4848-6246-A675-C44C6068C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70852" cy="4351338"/>
          </a:xfrm>
        </p:spPr>
        <p:txBody>
          <a:bodyPr/>
          <a:lstStyle/>
          <a:p>
            <a:r>
              <a:rPr kumimoji="1" lang="en-US" altLang="zh-TW" dirty="0"/>
              <a:t>Good reallocation on training resource:</a:t>
            </a:r>
          </a:p>
          <a:p>
            <a:pPr lvl="1"/>
            <a:r>
              <a:rPr kumimoji="1" lang="en-US" altLang="zh-TW" dirty="0"/>
              <a:t>More representative training data</a:t>
            </a:r>
          </a:p>
          <a:p>
            <a:pPr lvl="1"/>
            <a:r>
              <a:rPr kumimoji="1" lang="en-US" altLang="zh-TW" dirty="0"/>
              <a:t>Less amount of sampling resource with same training performance</a:t>
            </a:r>
          </a:p>
          <a:p>
            <a:r>
              <a:rPr kumimoji="1" lang="en-US" altLang="zh-TW" dirty="0"/>
              <a:t>Computation complexity:</a:t>
            </a:r>
          </a:p>
          <a:p>
            <a:pPr lvl="1"/>
            <a:r>
              <a:rPr kumimoji="1" lang="en-US" altLang="zh-TW" dirty="0"/>
              <a:t>Eigenvector centrality &lt;&lt; Skip-gram model</a:t>
            </a:r>
          </a:p>
          <a:p>
            <a:pPr lvl="1"/>
            <a:r>
              <a:rPr kumimoji="1" lang="en-US" altLang="zh-TW" dirty="0"/>
              <a:t>The efficiency scales with the size of the graph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4D7199-EF51-2A42-A0E8-678D4A6C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84" y="1100904"/>
            <a:ext cx="4656191" cy="465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1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349BD-07C2-8645-8D83-1CC4D0A3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5BE0EE-38EE-FF4D-A21D-E0E3D844F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8784" cy="4351338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altLang="zh-TW" dirty="0"/>
              <a:t>Two datasets: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Politics-UK: </a:t>
            </a:r>
          </a:p>
          <a:p>
            <a:pPr lvl="1"/>
            <a:r>
              <a:rPr lang="en-US" altLang="zh-TW" dirty="0"/>
              <a:t>419 Twitter accounts assigned to 5 political parties.</a:t>
            </a:r>
          </a:p>
          <a:p>
            <a:pPr lvl="1"/>
            <a:r>
              <a:rPr lang="en-US" altLang="zh-TW" dirty="0"/>
              <a:t>~540k tweets</a:t>
            </a:r>
          </a:p>
          <a:p>
            <a:pPr lvl="1"/>
            <a:r>
              <a:rPr lang="en-US" altLang="zh-TW" b="1" dirty="0"/>
              <a:t>~3k twitter tag for each account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Olympics: </a:t>
            </a:r>
          </a:p>
          <a:p>
            <a:pPr lvl="1"/>
            <a:r>
              <a:rPr lang="en-US" altLang="zh-TW" dirty="0"/>
              <a:t>464 Twitter users assigned to 28 communities, corresponding to different Olympic sports.</a:t>
            </a:r>
          </a:p>
          <a:p>
            <a:pPr lvl="1"/>
            <a:r>
              <a:rPr lang="en-US" altLang="zh-TW" dirty="0"/>
              <a:t>~726k tweets</a:t>
            </a:r>
          </a:p>
          <a:p>
            <a:pPr lvl="1"/>
            <a:r>
              <a:rPr lang="en-US" altLang="zh-TW" dirty="0"/>
              <a:t>~</a:t>
            </a:r>
            <a:r>
              <a:rPr lang="en-US" altLang="zh-TW" b="1" dirty="0"/>
              <a:t>5k twitter tag for each account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1026" name="Picture 2" descr="ãtwitterãçåçæå°çµæ">
            <a:extLst>
              <a:ext uri="{FF2B5EF4-FFF2-40B4-BE49-F238E27FC236}">
                <a16:creationId xmlns:a16="http://schemas.microsoft.com/office/drawing/2014/main" id="{F53CCD19-3D71-7149-8D74-68DBF0B37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177" y="2358116"/>
            <a:ext cx="4548776" cy="301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5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BB6806-3AE4-294E-B315-DD064CB51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Experiment Result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51B5F2-565A-EA42-83DE-85F2E671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Result under the same amount of total training resource</a:t>
            </a:r>
            <a:endParaRPr kumimoji="1"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0782E095-BFBB-8A46-885A-2E647FB2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35" y="2329243"/>
            <a:ext cx="5628505" cy="3730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7D614F-969B-FB45-81CD-02509F0B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9" y="2329243"/>
            <a:ext cx="5292300" cy="375476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177C93C-6855-5C42-B6FD-68C1A1F9DE5F}"/>
              </a:ext>
            </a:extLst>
          </p:cNvPr>
          <p:cNvSpPr/>
          <p:nvPr/>
        </p:nvSpPr>
        <p:spPr>
          <a:xfrm>
            <a:off x="6759424" y="6311900"/>
            <a:ext cx="5207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Performance under different centrality (Olympics)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28547F-82E1-9048-9331-BBB09B388D66}"/>
              </a:ext>
            </a:extLst>
          </p:cNvPr>
          <p:cNvSpPr/>
          <p:nvPr/>
        </p:nvSpPr>
        <p:spPr>
          <a:xfrm>
            <a:off x="1168018" y="6084007"/>
            <a:ext cx="4579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Performance under different centrality (UK)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4838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D85C01-D5E6-CC47-A997-FDF1BD143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2754F-2A2D-B24E-A9EE-5DDD5C3AB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68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C1D864-2193-1A41-A92A-C6ED26EF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Background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6831F4-B9B5-5A4A-A00C-CD95B1491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Value of graph data:</a:t>
            </a:r>
          </a:p>
          <a:p>
            <a:pPr lvl="1"/>
            <a:r>
              <a:rPr lang="en-US" altLang="zh-TW" dirty="0"/>
              <a:t>Personal recommendation</a:t>
            </a:r>
          </a:p>
          <a:p>
            <a:pPr lvl="1"/>
            <a:r>
              <a:rPr lang="en-US" altLang="zh-TW" dirty="0"/>
              <a:t>Price prediction</a:t>
            </a:r>
          </a:p>
          <a:p>
            <a:pPr lvl="1"/>
            <a:r>
              <a:rPr lang="en-US" altLang="zh-TW" dirty="0"/>
              <a:t>Communication anomaly detection.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BF9665E-3060-2F44-B001-C9F8A7EA7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23" y="2496227"/>
            <a:ext cx="5634780" cy="39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FF21C-476B-2646-8A60-7179024D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Extracting Features From Knowledge Graph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2DFBAE-9C2D-E74B-B00C-EC922449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Given knowledge graph</a:t>
            </a:r>
          </a:p>
          <a:p>
            <a:r>
              <a:rPr kumimoji="1" lang="en-US" altLang="zh-TW" dirty="0"/>
              <a:t>To build prediction models -&gt; We first have to learn the latent semantic for each user (node).</a:t>
            </a:r>
          </a:p>
          <a:p>
            <a:r>
              <a:rPr kumimoji="1" lang="en-US" altLang="zh-TW" dirty="0"/>
              <a:t>One of the strongest strategy: Graph embedding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B716A4-4F67-CF4F-8413-31A650F0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75" y="3812283"/>
            <a:ext cx="6859712" cy="28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9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C455EA-EEF0-5E46-83D7-A5AAC4B6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Graph embedding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5B8FDD-E420-8544-88AE-849AB6531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Concept: Two users that have similar personality -&gt; Two vectors that have high cosine similarity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C403CB8-9E38-E74B-8F81-6A0CEBA9E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74" y="2808106"/>
            <a:ext cx="8942798" cy="350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5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96A12-2814-8348-8EE2-D742EF51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Graph embedding: Strategy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E875F2-DE2E-EB4D-85B5-C48D9E752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Random walk + Skip-gram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DAE4FA-AB2B-294A-B6C6-3E70ADD69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49" y="2756061"/>
            <a:ext cx="3430431" cy="3420902"/>
          </a:xfrm>
          <a:prstGeom prst="rect">
            <a:avLst/>
          </a:prstGeom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D5853924-8D4E-224B-8B16-371B0F71FCFA}"/>
              </a:ext>
            </a:extLst>
          </p:cNvPr>
          <p:cNvSpPr/>
          <p:nvPr/>
        </p:nvSpPr>
        <p:spPr>
          <a:xfrm>
            <a:off x="4990750" y="4191923"/>
            <a:ext cx="668105" cy="549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E2F5833-4225-4140-8794-A932FDF0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25" y="3238686"/>
            <a:ext cx="6243828" cy="26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D5F457FE-856D-5F49-B6BF-308D225BE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Graph embedding models has non-linear complexity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E89391-092D-6B4D-B657-C17055D9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Graph Embedding Sounds Perfect, Yet…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DD10BA-D61B-9844-BF57-238D89A4C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7" y="2596205"/>
            <a:ext cx="5921625" cy="331143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AD235FB-D941-C54E-8AD2-D86FB24BAF98}"/>
              </a:ext>
            </a:extLst>
          </p:cNvPr>
          <p:cNvSpPr/>
          <p:nvPr/>
        </p:nvSpPr>
        <p:spPr>
          <a:xfrm>
            <a:off x="3957132" y="5944762"/>
            <a:ext cx="473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Time comparison with different walk length (UK)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516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7B1E0-765C-C744-80CA-B6268209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Graph Embedding Sounds Perfect, Yet…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CE8433-170A-9046-8ACE-054ED3B4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63292" cy="4462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Aron is the marketing leader for a start-up company that sells </a:t>
            </a:r>
            <a:r>
              <a:rPr lang="en-US" altLang="zh-TW" dirty="0"/>
              <a:t>antique:</a:t>
            </a:r>
          </a:p>
          <a:p>
            <a:r>
              <a:rPr kumimoji="1" lang="en-US" altLang="zh-TW" dirty="0"/>
              <a:t>Working on maximizing the profit through recommending system</a:t>
            </a:r>
          </a:p>
          <a:p>
            <a:r>
              <a:rPr kumimoji="1" lang="en-US" altLang="zh-TW" dirty="0"/>
              <a:t>Had collected significant amount of user data</a:t>
            </a:r>
          </a:p>
          <a:p>
            <a:r>
              <a:rPr kumimoji="1" lang="en-US" altLang="zh-TW" dirty="0"/>
              <a:t>Decide to use graph embedding to extract user feature</a:t>
            </a:r>
          </a:p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AB2471-D249-A94C-9DA8-901C75E0A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32" y="1659022"/>
            <a:ext cx="4974679" cy="37310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9BA2145-75BF-2F4F-A0FF-68E777019FAA}"/>
              </a:ext>
            </a:extLst>
          </p:cNvPr>
          <p:cNvSpPr txBox="1"/>
          <p:nvPr/>
        </p:nvSpPr>
        <p:spPr>
          <a:xfrm>
            <a:off x="7403295" y="5492772"/>
            <a:ext cx="395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		Aron</a:t>
            </a:r>
          </a:p>
          <a:p>
            <a:r>
              <a:rPr kumimoji="1" lang="en-US" altLang="zh-TW" dirty="0"/>
              <a:t>Marketing leader for a start-up company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6572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E4B02-DA7C-1B49-BBB3-0EA47368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</a:t>
            </a:r>
            <a:endParaRPr kumimoji="1"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3E6BC64-9226-4744-945C-958DFDDC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Unlike large company -&gt; Unlimited computational resource</a:t>
            </a:r>
          </a:p>
          <a:p>
            <a:r>
              <a:rPr lang="en-US" altLang="zh-TW" dirty="0"/>
              <a:t>A start-up has limited computational resource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4B0CE8D-5EAE-A24C-B68C-F23594340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522" y="3044861"/>
            <a:ext cx="4192997" cy="35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8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31290F8B-613D-CC47-B6F9-B0EE4D409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More resource, more accurate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10E3A9C-F20A-A04E-B5EF-495BBA78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Computational Resource is Important?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5DC31F0-686B-814F-9169-EE41E518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209" y="2695756"/>
            <a:ext cx="5133305" cy="316160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C07258-371F-DB4F-A561-19EE6DAFBD0B}"/>
              </a:ext>
            </a:extLst>
          </p:cNvPr>
          <p:cNvSpPr/>
          <p:nvPr/>
        </p:nvSpPr>
        <p:spPr>
          <a:xfrm>
            <a:off x="3373219" y="5911302"/>
            <a:ext cx="5297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0" i="0" dirty="0">
                <a:effectLst/>
                <a:latin typeface="Arial" panose="020B0604020202020204" pitchFamily="34" charset="0"/>
              </a:rPr>
              <a:t>Model performance with different walk length (UK)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08EF75-3D83-9A4E-BF72-137E6C6F3645}"/>
              </a:ext>
            </a:extLst>
          </p:cNvPr>
          <p:cNvSpPr txBox="1"/>
          <p:nvPr/>
        </p:nvSpPr>
        <p:spPr>
          <a:xfrm>
            <a:off x="8362482" y="2614762"/>
            <a:ext cx="177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Large companies</a:t>
            </a:r>
            <a:endParaRPr kumimoji="1"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FA2FFB-2D29-754E-BE15-079B8DD62AF5}"/>
              </a:ext>
            </a:extLst>
          </p:cNvPr>
          <p:cNvSpPr txBox="1"/>
          <p:nvPr/>
        </p:nvSpPr>
        <p:spPr>
          <a:xfrm>
            <a:off x="8337259" y="4118863"/>
            <a:ext cx="178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Small companies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21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370</Words>
  <Application>Microsoft Macintosh PowerPoint</Application>
  <PresentationFormat>寬螢幕</PresentationFormat>
  <Paragraphs>67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佈景主題</vt:lpstr>
      <vt:lpstr>Team Old Iron</vt:lpstr>
      <vt:lpstr>Background</vt:lpstr>
      <vt:lpstr>Extracting Features From Knowledge Graph</vt:lpstr>
      <vt:lpstr>Graph embedding</vt:lpstr>
      <vt:lpstr>Graph embedding: Strategy</vt:lpstr>
      <vt:lpstr>Graph Embedding Sounds Perfect, Yet…</vt:lpstr>
      <vt:lpstr>Graph Embedding Sounds Perfect, Yet…</vt:lpstr>
      <vt:lpstr>Problem</vt:lpstr>
      <vt:lpstr>Why Computational Resource is Important?</vt:lpstr>
      <vt:lpstr>How Can We Improve?</vt:lpstr>
      <vt:lpstr>Algorithm</vt:lpstr>
      <vt:lpstr>Benefits</vt:lpstr>
      <vt:lpstr>Dataset</vt:lpstr>
      <vt:lpstr>Experiment Result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Old Iron</dc:title>
  <dc:creator>Yun-Jui Hsu</dc:creator>
  <cp:lastModifiedBy>Yun-Jui Hsu</cp:lastModifiedBy>
  <cp:revision>12</cp:revision>
  <dcterms:created xsi:type="dcterms:W3CDTF">2020-04-26T03:47:48Z</dcterms:created>
  <dcterms:modified xsi:type="dcterms:W3CDTF">2020-04-26T05:59:37Z</dcterms:modified>
</cp:coreProperties>
</file>